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9" r:id="rId5"/>
    <p:sldId id="273" r:id="rId6"/>
    <p:sldId id="259" r:id="rId7"/>
    <p:sldId id="270" r:id="rId8"/>
    <p:sldId id="272" r:id="rId9"/>
    <p:sldId id="260" r:id="rId10"/>
    <p:sldId id="266" r:id="rId11"/>
    <p:sldId id="271" r:id="rId12"/>
    <p:sldId id="275" r:id="rId13"/>
    <p:sldId id="267" r:id="rId14"/>
    <p:sldId id="276" r:id="rId15"/>
    <p:sldId id="268" r:id="rId16"/>
    <p:sldId id="274" r:id="rId1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874953-2394-F87F-4FAE-333728A3B7B7}" v="1045" dt="2025-10-27T14:08:53.922"/>
    <p1510:client id="{9808B733-58D6-98DB-21B2-D105DA591BF1}" v="783" dt="2025-10-27T15:17:17.628"/>
    <p1510:client id="{A7648522-2DA6-957B-455D-C37315CDDBD3}" v="31" dt="2025-10-27T19:33:45.507"/>
    <p1510:client id="{BEC34894-FD5B-013E-7AF3-B17F17C31F48}" v="1145" dt="2025-10-26T17:31:58.1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B237A-4B79-41D9-BB14-8FAB1C2F44E5}" type="datetimeFigureOut">
              <a:rPr lang="hu-HU" smtClean="0"/>
              <a:t>2025. 10. 30.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C5CD0-51CE-400F-995A-A2FCBC0FC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1568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C48D120-FADC-1F44-C1ED-FFA97BF55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1D687C2-1A2C-F50E-1092-E70CD2B7A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CCCA82C-2794-1ED3-8B57-78088CBD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B8B6-11EC-4A85-B294-CD9E18C07BAE}" type="datetime1">
              <a:rPr lang="hu-HU" smtClean="0"/>
              <a:t>2025. 10. 30.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0976C69-278A-3148-9532-9DFBC68A0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2C23C5A-AF16-3155-C2E2-23614109C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CD37-F95E-4A1D-8AD4-EB905C39621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287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14A240B-E013-67C9-0654-31701243C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C7F47BF-0ABF-C7B0-AE73-966418AEB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5E30038-6653-B0C8-9A1F-27F667183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A8B9-4FDE-4FA8-ABF7-815A019E943D}" type="datetime1">
              <a:rPr lang="hu-HU" smtClean="0"/>
              <a:t>2025. 10. 30.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C8B55EF-B1CC-66BC-0284-F2136238C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F9D1725-F4F9-FD4C-985F-CE7A3E72B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CD37-F95E-4A1D-8AD4-EB905C39621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4357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946E4998-7140-060E-2F85-5FBE50252B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74B08FD-CD46-4907-2DCF-E4801566B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4C7A655-C102-0972-1EAB-586F4A303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FB17-3F30-4755-B259-395D5AF9F43E}" type="datetime1">
              <a:rPr lang="hu-HU" smtClean="0"/>
              <a:t>2025. 10. 30.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4F15F10-83D2-2387-B2C8-688BA3116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64DDF58-93A2-0716-BD1E-8D6A8EF45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CD37-F95E-4A1D-8AD4-EB905C39621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542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9D3819-BAA4-90B0-4130-AD6196C53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A914993-8E44-9188-F4C3-2B47FAE7B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20368DF-A9B4-B937-DA5D-48286649B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B865C-9BB8-4B9B-9634-39673DB9B05D}" type="datetime1">
              <a:rPr lang="hu-HU" smtClean="0"/>
              <a:t>2025. 10. 30.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4674A3B-558D-78F4-958C-A2CCB0191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9C5970C-3DB3-042B-BB45-3D343295F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CD37-F95E-4A1D-8AD4-EB905C39621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001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F74882D-EAA1-2FC0-BA0E-C5043DA9A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051213B-F684-38A1-D047-FC58C2364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2EAF700-AF61-689B-D2FB-78301FCFB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750D-327F-40FD-AD4A-BC2AF7F08859}" type="datetime1">
              <a:rPr lang="hu-HU" smtClean="0"/>
              <a:t>2025. 10. 30.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26D6AFE-6ABA-6356-E634-AF5188BF1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A2B7C23-8429-074E-751C-4AA824CD8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CD37-F95E-4A1D-8AD4-EB905C39621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8816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668FEF6-5772-13FF-9EC9-EF139144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193B8C1-CDF7-0804-1FD9-470618A03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966735F-F847-6E62-94B2-CACF4E1FD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C71D95E-E409-D000-FB88-FEC39BB3E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BCEA-FE6B-4493-A333-A6ACFAF4526B}" type="datetime1">
              <a:rPr lang="hu-HU" smtClean="0"/>
              <a:t>2025. 10. 30.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8CE1AFE-0EE3-293E-933F-21D8060C7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F631DC5-F904-BA0B-BB03-64AC9C4B3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CD37-F95E-4A1D-8AD4-EB905C39621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828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B642D95-7112-512C-7752-02BEAF167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597BFB6-FB18-C57A-A6D0-DCF6ABF87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7E44211-B3F9-E0B7-7797-EF1A3BAA1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A0811BC-96E5-6793-C236-245957892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4C695B6-55A5-46BD-760E-FD917B11E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A59D0516-D008-5D75-AECB-65FE4BE10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CCEE-3BD0-47AD-B393-50B14CE65EB9}" type="datetime1">
              <a:rPr lang="hu-HU" smtClean="0"/>
              <a:t>2025. 10. 30.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08000745-8000-3D17-11C9-C3093F299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1751D1F9-53B7-0227-D7CC-924A30539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CD37-F95E-4A1D-8AD4-EB905C39621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26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FAA52F7-1268-1ECB-C7E4-579BE49CE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3AF12C23-E386-1D6B-2F8E-E942D303B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180B-30D6-48A4-B191-6DB33F5A8859}" type="datetime1">
              <a:rPr lang="hu-HU" smtClean="0"/>
              <a:t>2025. 10. 30.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F1EA261-8FAD-40E0-842E-E94D48814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119438B4-4751-D186-5B37-884CB0C03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CD37-F95E-4A1D-8AD4-EB905C39621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9797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5C5D8A9-1F72-260E-699A-18BCDD937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E4C4-CA1F-4AB9-A665-8DEA762CB8AE}" type="datetime1">
              <a:rPr lang="hu-HU" smtClean="0"/>
              <a:t>2025. 10. 30.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4033971-85A2-1C1B-D075-BE2A42DBA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6229C55-B816-5DA3-E0B3-8746FA9E2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CD37-F95E-4A1D-8AD4-EB905C39621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060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433475D-3236-E297-C84D-DED80162F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AACAD68-6075-E82B-9A1B-A51281A23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79C408D-14F1-BB4E-BA3B-41FEB8FF1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4AA4793-446B-3437-0357-A9E1F1601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382D-FF2E-4042-A71F-188B6DAC91A8}" type="datetime1">
              <a:rPr lang="hu-HU" smtClean="0"/>
              <a:t>2025. 10. 30.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D7A8A30-BDAB-F624-FAF7-02E967B78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97DCC70-C64B-87A7-C5AA-52D659C54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CD37-F95E-4A1D-8AD4-EB905C39621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2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EDD9C65-F903-456B-CB98-DFE446834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F121E5FF-EBAF-6682-FB8B-AD1883152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49B75022-EED2-2AE2-ACDD-6AE0474B09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6B165FE-F254-EBD7-D7AE-94E1D2250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D478-F14E-44E4-B87A-1068F4169789}" type="datetime1">
              <a:rPr lang="hu-HU" smtClean="0"/>
              <a:t>2025. 10. 30.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7890093-3F5E-1E1A-40F1-5D593EC86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AE6F187-FF25-5764-BDD5-3936A72B4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CD37-F95E-4A1D-8AD4-EB905C39621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11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371245E8-7A52-867A-1F65-C30AEC76F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2DE43FB-EA2B-9E05-0429-1C2299396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64938E1-53B7-3D7F-CB62-EF3B5F1362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55F7B4-7AB2-4AF7-824F-9E2E0513F4BF}" type="datetime1">
              <a:rPr lang="hu-HU" smtClean="0"/>
              <a:t>2025. 10. 30.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374FD09-4839-5EE4-E6C6-C484945ECA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509189B-1B7B-2637-2B31-C1186EF13B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D4CD37-F95E-4A1D-8AD4-EB905C39621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35467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4F8445-8C76-F12E-4CC4-6879DE407E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5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45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45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6EA3967-22D6-2502-8EF4-41ECFF05DB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93962"/>
          </a:xfrm>
        </p:spPr>
        <p:txBody>
          <a:bodyPr>
            <a:normAutofit/>
          </a:bodyPr>
          <a:lstStyle/>
          <a:p>
            <a:pPr algn="just"/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Orosz Péter – Néprajzi Múzeum – állományvédelmi csoportvezető, Múzeumi Állományvédelmi Bizottság tagja, fém-ötvös restaurátor</a:t>
            </a:r>
          </a:p>
          <a:p>
            <a:pPr algn="just"/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Szilágyi Zsuzsanna – Néprajzi Múzeum – műtárgykölcsönzési szakember (</a:t>
            </a:r>
            <a:r>
              <a:rPr lang="hu-HU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regisztrátor</a:t>
            </a:r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hu-HU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registrar</a:t>
            </a:r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just"/>
            <a:endParaRPr lang="hu-HU" dirty="0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BD76999-51B4-637A-8DC7-81ED94801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</p:spTree>
    <p:extLst>
      <p:ext uri="{BB962C8B-B14F-4D97-AF65-F5344CB8AC3E}">
        <p14:creationId xmlns:p14="http://schemas.microsoft.com/office/powerpoint/2010/main" val="1027096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EE4B-4DDA-DD97-1D28-FCA776507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489174D-4610-0B20-2F7E-7470831D7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5491"/>
            <a:ext cx="10515600" cy="544512"/>
          </a:xfrm>
        </p:spPr>
        <p:txBody>
          <a:bodyPr>
            <a:normAutofit/>
          </a:bodyPr>
          <a:lstStyle/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B2C34C7-10C6-EDEA-5B6E-D2CFD1203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677"/>
            <a:ext cx="10515600" cy="475128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hu-HU" sz="2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Szabad út: </a:t>
            </a:r>
          </a:p>
          <a:p>
            <a:r>
              <a:rPr lang="hu-HU" sz="210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NM-ben</a:t>
            </a:r>
            <a:r>
              <a:rPr lang="hu-HU" sz="21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Nyilvántartási és Digitalizációs Főosztály kezeli</a:t>
            </a:r>
          </a:p>
          <a:p>
            <a:pPr lvl="1"/>
            <a:r>
              <a:rPr lang="hu-HU" sz="2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Feladatok: </a:t>
            </a:r>
          </a:p>
          <a:p>
            <a:pPr lvl="2"/>
            <a:r>
              <a:rPr lang="hu-HU" sz="2300">
                <a:latin typeface="Calibri"/>
                <a:ea typeface="Calibri"/>
                <a:cs typeface="Calibri"/>
              </a:rPr>
              <a:t>Állami vagy önkormányzati fenntartású muzeális intézmények között belföldön a kölcsönzésnél a kölcsönvevő mentesül a pénzügyi biztosíték adásától és a kölcsönzési díj fizetésétől (29/2014, (IV. 10.)EMMI rendelet – A muzeális intézmény) - nem szükséges biztosítást intézni</a:t>
            </a:r>
            <a:endParaRPr lang="hu-HU" sz="23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hu-HU" sz="23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Külföldi intézmény </a:t>
            </a:r>
            <a:r>
              <a:rPr lang="hu-HU" sz="23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esetében </a:t>
            </a:r>
            <a:r>
              <a:rPr lang="hu-HU" sz="23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kiviteli engedély</a:t>
            </a:r>
            <a:r>
              <a:rPr lang="hu-HU" sz="23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(műtárgyfelügyelet adja ki – jelenleg Építési és Közlekedési Minisztérium része) </a:t>
            </a:r>
          </a:p>
          <a:p>
            <a:pPr lvl="2"/>
            <a:r>
              <a:rPr lang="hu-HU" sz="23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Kölcsönzési szerződés kötelező elemei:</a:t>
            </a:r>
          </a:p>
          <a:p>
            <a:pPr lvl="3"/>
            <a:r>
              <a:rPr lang="hu-HU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</a:t>
            </a:r>
            <a:r>
              <a:rPr lang="hu-HU" sz="22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állományvédelmi követelmények; klimatikus viszonyok, csomagolási, szállítási esetleges installálási feltételek</a:t>
            </a:r>
            <a:r>
              <a:rPr lang="hu-HU" sz="2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lvl="3"/>
            <a:r>
              <a:rPr lang="hu-HU" sz="2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esetleges </a:t>
            </a:r>
            <a:r>
              <a:rPr lang="hu-HU" sz="22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káresemény bejelentésének és kezelésének módja</a:t>
            </a:r>
            <a:endParaRPr lang="hu-HU" sz="2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3"/>
            <a:r>
              <a:rPr lang="hu-HU" sz="2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2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tárgy állapotának a leírása képpel</a:t>
            </a:r>
            <a:r>
              <a:rPr lang="hu-HU" sz="2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 avagy állapotfelmérés, amennyiben van kísérő a tárgyakkal, átadás-átvételi dokumentációként is működik – rögzíti, hogy milyen állapotban vette át a tárgyat a kölcsönvevő</a:t>
            </a:r>
          </a:p>
          <a:p>
            <a:pPr lvl="2"/>
            <a:endParaRPr lang="hu-HU" sz="2200"/>
          </a:p>
          <a:p>
            <a:pPr lvl="2"/>
            <a:endParaRPr lang="hu-HU"/>
          </a:p>
          <a:p>
            <a:pPr marL="0" indent="0">
              <a:buNone/>
            </a:pPr>
            <a:endParaRPr lang="hu-HU"/>
          </a:p>
          <a:p>
            <a:endParaRPr lang="hu-HU"/>
          </a:p>
          <a:p>
            <a:pPr marL="0" indent="0">
              <a:buNone/>
            </a:pPr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75F186F-5D4D-4B3A-8447-AC89E5913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</p:spTree>
    <p:extLst>
      <p:ext uri="{BB962C8B-B14F-4D97-AF65-F5344CB8AC3E}">
        <p14:creationId xmlns:p14="http://schemas.microsoft.com/office/powerpoint/2010/main" val="47861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C2E88A-2287-11BF-2844-FF32F5C1C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9847"/>
            <a:ext cx="10515600" cy="845311"/>
          </a:xfrm>
        </p:spPr>
        <p:txBody>
          <a:bodyPr>
            <a:noAutofit/>
          </a:bodyPr>
          <a:lstStyle/>
          <a:p>
            <a:r>
              <a:rPr lang="hu-HU" sz="2800">
                <a:latin typeface="Calibri"/>
                <a:ea typeface="Calibri"/>
                <a:cs typeface="Calibri"/>
              </a:rPr>
              <a:t>A kölcsönzési szerződés elkészítéséhez szükséges állományvédelmi információk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A9ED56E-A230-ECA6-793A-D0EFB1C6A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sz="2400" dirty="0"/>
              <a:t>A kölcsönözni kívánt műtárgyak </a:t>
            </a:r>
            <a:r>
              <a:rPr lang="hu-HU" sz="2400" b="1" dirty="0"/>
              <a:t>klimatikus elvárásainak </a:t>
            </a:r>
            <a:r>
              <a:rPr lang="hu-HU" sz="2400" dirty="0"/>
              <a:t>meghatározása</a:t>
            </a:r>
          </a:p>
          <a:p>
            <a:pPr lvl="1"/>
            <a:r>
              <a:rPr lang="hu-HU" sz="2000" dirty="0"/>
              <a:t>Az aktuális raktári paraméterek alapján meghatározott értékek (T, RH)</a:t>
            </a:r>
          </a:p>
          <a:p>
            <a:pPr lvl="1"/>
            <a:r>
              <a:rPr lang="hu-HU" sz="2000" dirty="0"/>
              <a:t>Az épületbiztonsági dokumentációban közölt adatokkal való összevetés, majd az ideális értékek meghatározása</a:t>
            </a:r>
          </a:p>
          <a:p>
            <a:r>
              <a:rPr lang="hu-HU" sz="2400" dirty="0"/>
              <a:t>A "</a:t>
            </a:r>
            <a:r>
              <a:rPr lang="hu-HU" sz="2400" b="1" dirty="0"/>
              <a:t>fényterhelhetőség</a:t>
            </a:r>
            <a:r>
              <a:rPr lang="hu-HU" sz="2400" dirty="0"/>
              <a:t>" (</a:t>
            </a:r>
            <a:r>
              <a:rPr lang="hu-HU" sz="2400" dirty="0" err="1"/>
              <a:t>Vis</a:t>
            </a:r>
            <a:r>
              <a:rPr lang="hu-HU" sz="2400" dirty="0"/>
              <a:t>, UV) meghatározása</a:t>
            </a:r>
          </a:p>
          <a:p>
            <a:r>
              <a:rPr lang="hu-HU" sz="2400" dirty="0"/>
              <a:t>Állapota vagy komplexitása miatt </a:t>
            </a:r>
            <a:r>
              <a:rPr lang="hu-HU" sz="2400" b="1" dirty="0"/>
              <a:t>érzékeny tárgyak </a:t>
            </a:r>
            <a:r>
              <a:rPr lang="hu-HU" sz="2400" dirty="0"/>
              <a:t>esetében a restaurátor határozza meg a szállítás során használt módszereket, </a:t>
            </a:r>
            <a:r>
              <a:rPr lang="hu-HU" sz="2400" b="1" dirty="0"/>
              <a:t>csomagolóanyagokat</a:t>
            </a:r>
            <a:r>
              <a:rPr lang="hu-HU" sz="2400" dirty="0"/>
              <a:t>, illetve a </a:t>
            </a:r>
            <a:r>
              <a:rPr lang="hu-HU" sz="2400" b="1" dirty="0"/>
              <a:t>kiállítási installálás körülményeit</a:t>
            </a:r>
            <a:r>
              <a:rPr lang="hu-HU" sz="2400" dirty="0"/>
              <a:t>, anyagait</a:t>
            </a:r>
          </a:p>
          <a:p>
            <a:r>
              <a:rPr lang="hu-HU" sz="2400" dirty="0"/>
              <a:t>A fentieket restaurátor/állományvédelmi szakember rögzíti az </a:t>
            </a:r>
            <a:r>
              <a:rPr lang="hu-HU" sz="2400" b="1" dirty="0"/>
              <a:t>állapotfelmérési lapon </a:t>
            </a:r>
            <a:r>
              <a:rPr lang="hu-HU" sz="2400" dirty="0"/>
              <a:t>(NM: preventív adatlap)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E425C24-780F-3587-EC78-51EC6307A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FBD2EFAC-125A-65ED-0348-1DB906BBD182}"/>
              </a:ext>
            </a:extLst>
          </p:cNvPr>
          <p:cNvSpPr txBox="1">
            <a:spLocks/>
          </p:cNvSpPr>
          <p:nvPr/>
        </p:nvSpPr>
        <p:spPr>
          <a:xfrm>
            <a:off x="838200" y="305491"/>
            <a:ext cx="10515600" cy="544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</p:spTree>
    <p:extLst>
      <p:ext uri="{BB962C8B-B14F-4D97-AF65-F5344CB8AC3E}">
        <p14:creationId xmlns:p14="http://schemas.microsoft.com/office/powerpoint/2010/main" val="340486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4B9105C-8BFA-D58F-2B2B-E0F4D83A2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8932"/>
            <a:ext cx="10515600" cy="499298"/>
          </a:xfrm>
        </p:spPr>
        <p:txBody>
          <a:bodyPr>
            <a:normAutofit/>
          </a:bodyPr>
          <a:lstStyle/>
          <a:p>
            <a:r>
              <a:rPr lang="hu-HU" sz="2800">
                <a:latin typeface="Calibri"/>
                <a:ea typeface="Calibri"/>
                <a:cs typeface="Calibri"/>
              </a:rPr>
              <a:t>Az állapotfelmérési lapok minimálisan elvárt tartalma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7D8A20B-194E-EA01-0DF6-666C91550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hu-HU" sz="2600" dirty="0">
                <a:latin typeface="Calibri"/>
                <a:ea typeface="Calibri"/>
                <a:cs typeface="Calibri"/>
              </a:rPr>
              <a:t>A műtárgy azonosításához szükséges </a:t>
            </a:r>
            <a:r>
              <a:rPr lang="hu-HU" sz="2600" b="1" dirty="0">
                <a:latin typeface="Calibri"/>
                <a:ea typeface="Calibri"/>
                <a:cs typeface="Calibri"/>
              </a:rPr>
              <a:t>alapadatok</a:t>
            </a:r>
            <a:r>
              <a:rPr lang="hu-HU" sz="2600" dirty="0">
                <a:latin typeface="Calibri"/>
                <a:ea typeface="Calibri"/>
                <a:cs typeface="Calibri"/>
              </a:rPr>
              <a:t> és </a:t>
            </a:r>
            <a:r>
              <a:rPr lang="hu-HU" sz="2600" b="1" dirty="0">
                <a:latin typeface="Calibri"/>
                <a:ea typeface="Calibri"/>
                <a:cs typeface="Calibri"/>
              </a:rPr>
              <a:t>fotó</a:t>
            </a:r>
          </a:p>
          <a:p>
            <a:r>
              <a:rPr lang="hu-HU" sz="2600" dirty="0">
                <a:latin typeface="Calibri"/>
                <a:ea typeface="Calibri"/>
                <a:cs typeface="Calibri"/>
              </a:rPr>
              <a:t>A kölcsönzéshez kapcsolódó alapadatok és a </a:t>
            </a:r>
            <a:r>
              <a:rPr lang="hu-HU" sz="2600" b="1" dirty="0">
                <a:latin typeface="Calibri"/>
                <a:ea typeface="Calibri"/>
                <a:cs typeface="Calibri"/>
              </a:rPr>
              <a:t>szerződés</a:t>
            </a:r>
            <a:r>
              <a:rPr lang="hu-HU" sz="2600" dirty="0">
                <a:latin typeface="Calibri"/>
                <a:ea typeface="Calibri"/>
                <a:cs typeface="Calibri"/>
              </a:rPr>
              <a:t> iktatószáma</a:t>
            </a:r>
          </a:p>
          <a:p>
            <a:r>
              <a:rPr lang="hu-HU" sz="2600" dirty="0">
                <a:latin typeface="Calibri"/>
                <a:ea typeface="Calibri"/>
                <a:cs typeface="Calibri"/>
              </a:rPr>
              <a:t>A tárgy szöveges és/vagy egyszerűsített </a:t>
            </a:r>
            <a:r>
              <a:rPr lang="hu-HU" sz="2600" b="1" dirty="0">
                <a:latin typeface="Calibri"/>
                <a:ea typeface="Calibri"/>
                <a:cs typeface="Calibri"/>
              </a:rPr>
              <a:t>állapotleírása</a:t>
            </a:r>
            <a:r>
              <a:rPr lang="hu-HU" sz="2600" dirty="0">
                <a:latin typeface="Calibri"/>
                <a:ea typeface="Calibri"/>
                <a:cs typeface="Calibri"/>
              </a:rPr>
              <a:t>, jó minőségű fotódokumentációval, a fotókon jelölve a sérüléseket</a:t>
            </a:r>
          </a:p>
          <a:p>
            <a:r>
              <a:rPr lang="hu-HU" sz="2600" dirty="0">
                <a:latin typeface="Calibri"/>
                <a:ea typeface="Calibri"/>
                <a:cs typeface="Calibri"/>
              </a:rPr>
              <a:t>A műtárgyak szállításához szükséges anyagok, módszerek meghatározása</a:t>
            </a:r>
          </a:p>
          <a:p>
            <a:r>
              <a:rPr lang="hu-HU" sz="2600" dirty="0">
                <a:latin typeface="Calibri"/>
                <a:ea typeface="Calibri"/>
                <a:cs typeface="Calibri"/>
              </a:rPr>
              <a:t>A műtárgy számára </a:t>
            </a:r>
            <a:r>
              <a:rPr lang="hu-HU" sz="2600" b="1" dirty="0">
                <a:latin typeface="Calibri"/>
                <a:ea typeface="Calibri"/>
                <a:cs typeface="Calibri"/>
              </a:rPr>
              <a:t>optimális tárolási és bemutatási körülmények </a:t>
            </a:r>
            <a:r>
              <a:rPr lang="hu-HU" sz="2600" dirty="0">
                <a:latin typeface="Calibri"/>
                <a:ea typeface="Calibri"/>
                <a:cs typeface="Calibri"/>
              </a:rPr>
              <a:t>leírása, installálásával kapcsolatos feltételek</a:t>
            </a:r>
          </a:p>
          <a:p>
            <a:pPr marL="0" indent="0">
              <a:buNone/>
            </a:pPr>
            <a:endParaRPr lang="hu-HU" sz="2600" dirty="0">
              <a:latin typeface="Calibri"/>
              <a:ea typeface="Calibri"/>
              <a:cs typeface="Calibri"/>
            </a:endParaRPr>
          </a:p>
          <a:p>
            <a:r>
              <a:rPr lang="hu-HU" sz="2600" dirty="0">
                <a:latin typeface="Calibri"/>
                <a:ea typeface="Calibri"/>
                <a:cs typeface="Calibri"/>
              </a:rPr>
              <a:t>Bizonyos esetekben (pl. nagy darabszámú, azonos alapanyagú és állapotú műtárgy kölcsönzésekor) használható egyszerűsített állapotfelmérési lap is, mely listázza a műtárgyak alapadatait és állapotát, bemutathatóságának módját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04774CFA-9EC9-14B8-6170-0EDA4EDD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01579A30-F34B-93A7-D783-BC055BB82EC1}"/>
              </a:ext>
            </a:extLst>
          </p:cNvPr>
          <p:cNvSpPr txBox="1">
            <a:spLocks/>
          </p:cNvSpPr>
          <p:nvPr/>
        </p:nvSpPr>
        <p:spPr>
          <a:xfrm>
            <a:off x="838200" y="305491"/>
            <a:ext cx="10515600" cy="544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</p:spTree>
    <p:extLst>
      <p:ext uri="{BB962C8B-B14F-4D97-AF65-F5344CB8AC3E}">
        <p14:creationId xmlns:p14="http://schemas.microsoft.com/office/powerpoint/2010/main" val="300715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08321-216F-FFDD-FA7F-D0AC1B09D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B820FA-DDCB-7350-257E-FFE847A81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5491"/>
            <a:ext cx="10515600" cy="544512"/>
          </a:xfrm>
        </p:spPr>
        <p:txBody>
          <a:bodyPr>
            <a:normAutofit/>
          </a:bodyPr>
          <a:lstStyle/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3887E07-246E-011F-3C87-7B9A77E58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677"/>
            <a:ext cx="10515600" cy="47512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Bejövő kölcsönzés</a:t>
            </a:r>
          </a:p>
          <a:p>
            <a:r>
              <a:rPr lang="hu-HU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Kérelem megírása (bejövő infók alapján a Nyilvántartás írja meg)</a:t>
            </a:r>
          </a:p>
          <a:p>
            <a:r>
              <a:rPr lang="hu-HU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Pozitív elbírálás</a:t>
            </a:r>
          </a:p>
          <a:p>
            <a:pPr lvl="1"/>
            <a:r>
              <a:rPr lang="hu-HU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Belföld esetén:</a:t>
            </a:r>
          </a:p>
          <a:p>
            <a:pPr lvl="2"/>
            <a:endParaRPr lang="hu-HU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hu-HU" sz="2300">
                <a:latin typeface="Calibri"/>
                <a:ea typeface="Calibri"/>
                <a:cs typeface="Calibri"/>
              </a:rPr>
              <a:t>Csomagolás, szállítás - van arra példa, hogy a csomagolást a kölcsönvevő restaurátora végzi (nem jó ez gyakorlat, mivel a tárgyakat a kölcsönadó </a:t>
            </a:r>
            <a:r>
              <a:rPr lang="hu-HU" sz="2300" err="1">
                <a:latin typeface="Calibri"/>
                <a:ea typeface="Calibri"/>
                <a:cs typeface="Calibri"/>
              </a:rPr>
              <a:t>szakalkalmazottai</a:t>
            </a:r>
            <a:r>
              <a:rPr lang="hu-HU" sz="2300">
                <a:latin typeface="Calibri"/>
                <a:ea typeface="Calibri"/>
                <a:cs typeface="Calibri"/>
              </a:rPr>
              <a:t> ismerik jól!)</a:t>
            </a:r>
            <a:endParaRPr lang="hu-HU" sz="23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hu-HU" sz="23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Kurírkíséret -  van olyan kölcsönadó, aki a kölcsönvevőtől kér kíséretet</a:t>
            </a:r>
          </a:p>
          <a:p>
            <a:pPr lvl="2"/>
            <a:r>
              <a:rPr lang="hu-HU" sz="23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Biztosítás</a:t>
            </a:r>
          </a:p>
          <a:p>
            <a:pPr lvl="2"/>
            <a:r>
              <a:rPr lang="hu-HU" sz="23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Költségek – adminisztrációs, restaurálási költségek</a:t>
            </a:r>
          </a:p>
          <a:p>
            <a:pPr marL="914400" lvl="2" indent="0">
              <a:buNone/>
            </a:pPr>
            <a:endParaRPr lang="hu-HU"/>
          </a:p>
          <a:p>
            <a:pPr lvl="2">
              <a:buFontTx/>
              <a:buChar char="-"/>
            </a:pPr>
            <a:endParaRPr lang="hu-HU"/>
          </a:p>
          <a:p>
            <a:pPr lvl="2">
              <a:buFontTx/>
              <a:buChar char="-"/>
            </a:pPr>
            <a:endParaRPr lang="hu-HU"/>
          </a:p>
          <a:p>
            <a:pPr lvl="2"/>
            <a:endParaRPr lang="hu-HU"/>
          </a:p>
          <a:p>
            <a:pPr marL="0" indent="0">
              <a:buNone/>
            </a:pPr>
            <a:endParaRPr lang="hu-HU"/>
          </a:p>
          <a:p>
            <a:endParaRPr lang="hu-HU"/>
          </a:p>
          <a:p>
            <a:pPr marL="0" indent="0">
              <a:buNone/>
            </a:pPr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00A11C3-11EC-FB4E-0975-2EC1CC3E6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</p:spTree>
    <p:extLst>
      <p:ext uri="{BB962C8B-B14F-4D97-AF65-F5344CB8AC3E}">
        <p14:creationId xmlns:p14="http://schemas.microsoft.com/office/powerpoint/2010/main" val="146505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45B42-4823-FC19-68AD-B726F27A4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01FE918-8A9D-3E4E-D789-AFF9AB668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5491"/>
            <a:ext cx="10515600" cy="544512"/>
          </a:xfrm>
        </p:spPr>
        <p:txBody>
          <a:bodyPr>
            <a:normAutofit/>
          </a:bodyPr>
          <a:lstStyle/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40C5258-457B-D30A-B5E7-6C7A3FB57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677"/>
            <a:ext cx="10515600" cy="475128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hu-HU">
                <a:latin typeface="Calibri"/>
                <a:ea typeface="Calibri"/>
                <a:cs typeface="Calibri"/>
              </a:rPr>
              <a:t>Kurír (műtárgykísérő) feladatai és jogosultságai:</a:t>
            </a:r>
            <a:endParaRPr lang="en-US">
              <a:latin typeface="Calibri"/>
              <a:ea typeface="Calibri"/>
              <a:cs typeface="Calibri"/>
            </a:endParaRPr>
          </a:p>
          <a:p>
            <a:endParaRPr lang="hu-HU">
              <a:latin typeface="Calibri"/>
              <a:ea typeface="Calibri"/>
              <a:cs typeface="Calibri"/>
            </a:endParaRPr>
          </a:p>
          <a:p>
            <a:pPr lvl="1"/>
            <a:r>
              <a:rPr lang="hu-HU">
                <a:latin typeface="Calibri"/>
                <a:ea typeface="Calibri"/>
                <a:cs typeface="Calibri"/>
              </a:rPr>
              <a:t>Kíséri a szállítás során a műtárgyat, vagy "csak" a helyszínen felügyeli az installálást</a:t>
            </a:r>
          </a:p>
          <a:p>
            <a:pPr lvl="1"/>
            <a:r>
              <a:rPr lang="hu-HU">
                <a:latin typeface="Calibri"/>
                <a:ea typeface="Calibri"/>
                <a:cs typeface="Calibri"/>
              </a:rPr>
              <a:t>Felügyeli a kicsomagolást</a:t>
            </a:r>
          </a:p>
          <a:p>
            <a:pPr lvl="1"/>
            <a:r>
              <a:rPr lang="hu-HU">
                <a:latin typeface="Calibri"/>
                <a:ea typeface="Calibri"/>
                <a:cs typeface="Calibri"/>
              </a:rPr>
              <a:t>A kölcsönvevő intézményben a szakalkalmazottakkal együttműködik</a:t>
            </a:r>
          </a:p>
          <a:p>
            <a:pPr lvl="1"/>
            <a:r>
              <a:rPr lang="hu-HU">
                <a:latin typeface="Calibri"/>
                <a:ea typeface="Calibri"/>
                <a:cs typeface="Calibri"/>
              </a:rPr>
              <a:t>Meggyőződik a kiállítóhelyen a műtárgykörnyezeti értékek megfelelőségéről</a:t>
            </a:r>
          </a:p>
          <a:p>
            <a:pPr lvl="1"/>
            <a:r>
              <a:rPr lang="hu-HU">
                <a:latin typeface="Calibri"/>
                <a:ea typeface="Calibri"/>
                <a:cs typeface="Calibri"/>
              </a:rPr>
              <a:t>Ellenőrzi a biztonsági körülményeket</a:t>
            </a:r>
          </a:p>
          <a:p>
            <a:pPr lvl="1"/>
            <a:r>
              <a:rPr lang="hu-HU">
                <a:latin typeface="Calibri"/>
                <a:ea typeface="Calibri"/>
                <a:cs typeface="Calibri"/>
              </a:rPr>
              <a:t>Felügyeli és / vagy segíti az installálás folyamatát</a:t>
            </a:r>
          </a:p>
          <a:p>
            <a:pPr lvl="1"/>
            <a:r>
              <a:rPr lang="hu-HU">
                <a:latin typeface="Calibri"/>
                <a:ea typeface="Calibri"/>
                <a:cs typeface="Calibri"/>
              </a:rPr>
              <a:t>A kölcsönzést adott esetben a helyszínen leállíthatja, illetve megtagadhatja</a:t>
            </a:r>
          </a:p>
          <a:p>
            <a:pPr lvl="1"/>
            <a:r>
              <a:rPr lang="hu-HU" err="1">
                <a:latin typeface="Calibri"/>
                <a:ea typeface="Calibri"/>
                <a:cs typeface="Calibri"/>
              </a:rPr>
              <a:t>Condition</a:t>
            </a:r>
            <a:r>
              <a:rPr lang="hu-HU">
                <a:latin typeface="Calibri"/>
                <a:ea typeface="Calibri"/>
                <a:cs typeface="Calibri"/>
              </a:rPr>
              <a:t> </a:t>
            </a:r>
            <a:r>
              <a:rPr lang="hu-HU" err="1">
                <a:latin typeface="Calibri"/>
                <a:ea typeface="Calibri"/>
                <a:cs typeface="Calibri"/>
              </a:rPr>
              <a:t>Report</a:t>
            </a:r>
            <a:r>
              <a:rPr lang="hu-HU">
                <a:latin typeface="Calibri"/>
                <a:ea typeface="Calibri"/>
                <a:cs typeface="Calibri"/>
              </a:rPr>
              <a:t>-ban / Állapotfelmérési dokumentációban foglaltakat az  aláírásával igazolja</a:t>
            </a:r>
          </a:p>
          <a:p>
            <a:pPr lvl="1"/>
            <a:endParaRPr lang="hu-HU">
              <a:latin typeface="Calibri"/>
              <a:ea typeface="Calibri"/>
              <a:cs typeface="Calibri"/>
            </a:endParaRPr>
          </a:p>
          <a:p>
            <a:pPr marL="914400" lvl="2" indent="0">
              <a:buNone/>
            </a:pPr>
            <a:endParaRPr lang="hu-HU"/>
          </a:p>
          <a:p>
            <a:pPr lvl="2">
              <a:buFontTx/>
              <a:buChar char="-"/>
            </a:pPr>
            <a:endParaRPr lang="hu-HU"/>
          </a:p>
          <a:p>
            <a:pPr lvl="2">
              <a:buFontTx/>
              <a:buChar char="-"/>
            </a:pPr>
            <a:endParaRPr lang="hu-HU"/>
          </a:p>
          <a:p>
            <a:pPr lvl="2"/>
            <a:endParaRPr lang="hu-HU"/>
          </a:p>
          <a:p>
            <a:pPr marL="0" indent="0">
              <a:buNone/>
            </a:pPr>
            <a:endParaRPr lang="hu-HU"/>
          </a:p>
          <a:p>
            <a:endParaRPr lang="hu-HU"/>
          </a:p>
          <a:p>
            <a:pPr marL="0" indent="0">
              <a:buNone/>
            </a:pPr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63AD933F-0C65-70D4-282D-E3F9FE3B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</p:spTree>
    <p:extLst>
      <p:ext uri="{BB962C8B-B14F-4D97-AF65-F5344CB8AC3E}">
        <p14:creationId xmlns:p14="http://schemas.microsoft.com/office/powerpoint/2010/main" val="365361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0629A-BD9F-9BAF-837D-C9B439690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654B03E-1C71-077F-6CCE-DA8108A1B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5491"/>
            <a:ext cx="10515600" cy="544512"/>
          </a:xfrm>
        </p:spPr>
        <p:txBody>
          <a:bodyPr>
            <a:normAutofit/>
          </a:bodyPr>
          <a:lstStyle/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5AEFB18-EFE6-5D76-0F74-F1EA3C3C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677"/>
            <a:ext cx="10515600" cy="4751286"/>
          </a:xfrm>
        </p:spPr>
        <p:txBody>
          <a:bodyPr>
            <a:normAutofit/>
          </a:bodyPr>
          <a:lstStyle/>
          <a:p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Bejövő kölcsönzés</a:t>
            </a:r>
          </a:p>
          <a:p>
            <a:pPr lvl="1"/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Külföld esetén:</a:t>
            </a:r>
          </a:p>
          <a:p>
            <a:pPr lvl="2"/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Biztosítás, állami garancia (KIM, Nemzetgazdasági Minisztérium)</a:t>
            </a:r>
          </a:p>
          <a:p>
            <a:pPr lvl="2"/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Jogi immunitás (Műtárgyfelügyelet)</a:t>
            </a:r>
          </a:p>
          <a:p>
            <a:pPr lvl="2"/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EU-n kívüli ország esetén behozatali engedély (Műtárgyfelügyelet)</a:t>
            </a:r>
          </a:p>
          <a:p>
            <a:pPr marL="914400" lvl="2" indent="0"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Tárgyak regisztrálása</a:t>
            </a:r>
          </a:p>
          <a:p>
            <a:pPr marL="914400" lvl="2" indent="0"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Kölcsönvett tárgyak naplója KV szám – azonosítás, mozgatás </a:t>
            </a:r>
          </a:p>
          <a:p>
            <a:pPr lvl="2"/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Tárgyak érkezése – állapotfelmérési dokumentáció – restaurátorok a tárgyak állapotát ellenőrzik és rögzítik</a:t>
            </a:r>
          </a:p>
          <a:p>
            <a:pPr marL="914400" lvl="2" indent="0"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Tx/>
              <a:buChar char="-"/>
            </a:pPr>
            <a:endParaRPr lang="hu-HU" dirty="0"/>
          </a:p>
          <a:p>
            <a:pPr lvl="2"/>
            <a:endParaRPr lang="hu-HU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D77D244E-6207-6983-9564-DC87872CC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</p:spTree>
    <p:extLst>
      <p:ext uri="{BB962C8B-B14F-4D97-AF65-F5344CB8AC3E}">
        <p14:creationId xmlns:p14="http://schemas.microsoft.com/office/powerpoint/2010/main" val="127897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D00D2FE-9845-9A5F-773C-752A534F9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3197"/>
            <a:ext cx="10515600" cy="435033"/>
          </a:xfrm>
        </p:spPr>
        <p:txBody>
          <a:bodyPr>
            <a:normAutofit fontScale="90000"/>
          </a:bodyPr>
          <a:lstStyle/>
          <a:p>
            <a:r>
              <a:rPr lang="hu-HU" sz="2800">
                <a:latin typeface="Calibri"/>
                <a:ea typeface="Calibri"/>
                <a:cs typeface="Calibri"/>
              </a:rPr>
              <a:t>Állományvédelmi feladatok beérkező kölcsönzések esetében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38F715E-7408-8EC9-215F-CE353B4AC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hu-HU" sz="2400"/>
              <a:t>Műtárgyak fogadása</a:t>
            </a:r>
          </a:p>
          <a:p>
            <a:pPr lvl="1"/>
            <a:r>
              <a:rPr lang="hu-HU" sz="2000"/>
              <a:t>Kicsomagoláskor restaurátori vagy állományvédelmi felelősi jelenlét szükséges a tárgyak állapotának rögzítéséhez - állapotfelmérési lapon ellenőrizve, átadás-átvétellel dokumentálva </a:t>
            </a:r>
          </a:p>
          <a:p>
            <a:pPr lvl="1"/>
            <a:r>
              <a:rPr lang="hu-HU" sz="2000"/>
              <a:t>Csomagolóanyagok tárolása megfelelő körülmények között, azonosíthatóan</a:t>
            </a:r>
          </a:p>
          <a:p>
            <a:r>
              <a:rPr lang="hu-HU" sz="2400"/>
              <a:t>Kölcsönzött műtárgyak állapotának folyamatos felügyelete</a:t>
            </a:r>
          </a:p>
          <a:p>
            <a:pPr lvl="1"/>
            <a:r>
              <a:rPr lang="hu-HU" sz="2000"/>
              <a:t>A műtárgykörnyezet és klimatikus értékek ellenőrzése, rögzítése</a:t>
            </a:r>
          </a:p>
          <a:p>
            <a:r>
              <a:rPr lang="hu-HU" sz="2400"/>
              <a:t>Amennyiben szükséges, az érkező tárgyak tisztítása, szerződésben rögzítettek alapján</a:t>
            </a:r>
          </a:p>
          <a:p>
            <a:r>
              <a:rPr lang="hu-HU" sz="2400"/>
              <a:t>Amennyiben biológiai fertőzésre utaló nyomok találhatók a műtárgyakon, kölcsönadó intézménnyel konzultálva a fertőtlenítés elvégzése</a:t>
            </a:r>
          </a:p>
          <a:p>
            <a:r>
              <a:rPr lang="hu-HU" sz="2400" err="1"/>
              <a:t>Havária</a:t>
            </a:r>
            <a:r>
              <a:rPr lang="hu-HU" sz="2400"/>
              <a:t> események elhárítása, műtárgymentés, kölcsönadó tájékoztatása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CCEA75B-0FD4-39D3-9072-5EB4B4D7C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751C54E1-BCBF-8274-936B-45139A79DAD5}"/>
              </a:ext>
            </a:extLst>
          </p:cNvPr>
          <p:cNvSpPr txBox="1">
            <a:spLocks/>
          </p:cNvSpPr>
          <p:nvPr/>
        </p:nvSpPr>
        <p:spPr>
          <a:xfrm>
            <a:off x="838200" y="305491"/>
            <a:ext cx="10515600" cy="544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</p:spTree>
    <p:extLst>
      <p:ext uri="{BB962C8B-B14F-4D97-AF65-F5344CB8AC3E}">
        <p14:creationId xmlns:p14="http://schemas.microsoft.com/office/powerpoint/2010/main" val="92502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9ED3D846-4CEE-BE2B-9A5B-51C36DEEA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677"/>
            <a:ext cx="10515600" cy="4751286"/>
          </a:xfrm>
        </p:spPr>
        <p:txBody>
          <a:bodyPr/>
          <a:lstStyle/>
          <a:p>
            <a:pPr marL="0" indent="0">
              <a:buNone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kölcsönzés folyamata</a:t>
            </a:r>
          </a:p>
          <a:p>
            <a:pPr marL="0" indent="0">
              <a:buNone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Kölcsönzés típusai:</a:t>
            </a:r>
          </a:p>
          <a:p>
            <a:pPr marL="0" indent="0"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Kimenő (Outgoing): Kölcsönadó az NM – külsős kiállításokhoz, projektekhez kölcsönöz</a:t>
            </a:r>
          </a:p>
          <a:p>
            <a:pPr marL="0" indent="0"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Bejövő (</a:t>
            </a:r>
            <a:r>
              <a:rPr lang="hu-HU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Incoming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): Kölcsönvevő az NM – belső kiállításokhoz, projektekhez vesz kölcsön</a:t>
            </a:r>
          </a:p>
          <a:p>
            <a:pPr marL="0" indent="0"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4A66743-FFE9-08B6-35E3-1BB49F0FF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869858"/>
            <a:ext cx="4114800" cy="851617"/>
          </a:xfrm>
        </p:spPr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7" name="Cím 5">
            <a:extLst>
              <a:ext uri="{FF2B5EF4-FFF2-40B4-BE49-F238E27FC236}">
                <a16:creationId xmlns:a16="http://schemas.microsoft.com/office/drawing/2014/main" id="{2625D7EE-09D7-60C0-1950-BDF9454CB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99104" cy="430005"/>
          </a:xfrm>
        </p:spPr>
        <p:txBody>
          <a:bodyPr>
            <a:noAutofit/>
          </a:bodyPr>
          <a:lstStyle/>
          <a:p>
            <a:r>
              <a:rPr lang="hu-HU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18751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66E12-49E7-A03F-7310-BC2865816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4CE62A9-E054-146F-CEAE-AD7E8746C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677"/>
            <a:ext cx="10515600" cy="47512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Kimenő kölcsönzés </a:t>
            </a:r>
          </a:p>
          <a:p>
            <a:r>
              <a:rPr lang="hu-HU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Beérkezik a kérelem </a:t>
            </a:r>
          </a:p>
          <a:p>
            <a:pPr lvl="2"/>
            <a:r>
              <a:rPr lang="hu-HU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minimum 3 hónappal a </a:t>
            </a:r>
            <a:r>
              <a:rPr lang="hu-HU" sz="24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kölcsönzés</a:t>
            </a:r>
            <a:r>
              <a:rPr lang="hu-HU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megkezdése előtt belföldi kölcsönvevőknél</a:t>
            </a:r>
          </a:p>
          <a:p>
            <a:pPr lvl="2"/>
            <a:r>
              <a:rPr lang="hu-HU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minimum 5 hónappal a </a:t>
            </a:r>
            <a:r>
              <a:rPr lang="hu-HU" sz="24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kölcsönzés</a:t>
            </a:r>
            <a:r>
              <a:rPr lang="hu-HU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megkezdése előtt a külföldi kölcsönvevők és nem muzeális intézmény esetén</a:t>
            </a:r>
          </a:p>
          <a:p>
            <a:pPr marL="914400" lvl="2" indent="0">
              <a:buNone/>
            </a:pPr>
            <a:endParaRPr lang="hu-HU" sz="24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2" indent="0">
              <a:buNone/>
            </a:pPr>
            <a:r>
              <a:rPr lang="hu-HU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Miért különböztetjük meg?</a:t>
            </a:r>
          </a:p>
          <a:p>
            <a:pPr marL="914400" lvl="2" indent="0">
              <a:buNone/>
            </a:pPr>
            <a:r>
              <a:rPr lang="hu-HU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Külföldi és nem muzeális intézmény esetén miniszteri jóváhagyás szükséges (1997. évi CXL. Törvény 38/A § ) – több adminisztráció</a:t>
            </a:r>
          </a:p>
          <a:p>
            <a:pPr marL="914400" lvl="2" indent="0">
              <a:buNone/>
            </a:pPr>
            <a:endParaRPr lang="hu-HU" sz="24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2" indent="0">
              <a:buNone/>
            </a:pPr>
            <a:r>
              <a:rPr lang="hu-HU" sz="2400">
                <a:latin typeface="Calibri"/>
                <a:ea typeface="Calibri"/>
                <a:cs typeface="Calibri"/>
              </a:rPr>
              <a:t>És miért kell ennyi idő? </a:t>
            </a:r>
            <a:endParaRPr lang="hu-HU" sz="24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2" indent="0">
              <a:buNone/>
            </a:pPr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5415DA1-A0CA-EFF3-57C0-14A585351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6" name="Cím 5">
            <a:extLst>
              <a:ext uri="{FF2B5EF4-FFF2-40B4-BE49-F238E27FC236}">
                <a16:creationId xmlns:a16="http://schemas.microsoft.com/office/drawing/2014/main" id="{CFE42AF2-DFC6-9CCA-8638-5CAA9CF38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99104" cy="430005"/>
          </a:xfrm>
        </p:spPr>
        <p:txBody>
          <a:bodyPr>
            <a:noAutofit/>
          </a:bodyPr>
          <a:lstStyle/>
          <a:p>
            <a:r>
              <a:rPr lang="hu-HU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36547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5">
            <a:extLst>
              <a:ext uri="{FF2B5EF4-FFF2-40B4-BE49-F238E27FC236}">
                <a16:creationId xmlns:a16="http://schemas.microsoft.com/office/drawing/2014/main" id="{F38E12AC-3DD4-3CA7-AF8F-59266ECC9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99104" cy="430005"/>
          </a:xfrm>
        </p:spPr>
        <p:txBody>
          <a:bodyPr>
            <a:noAutofit/>
          </a:bodyPr>
          <a:lstStyle/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  <p:sp>
        <p:nvSpPr>
          <p:cNvPr id="10" name="Élőláb helye 3">
            <a:extLst>
              <a:ext uri="{FF2B5EF4-FFF2-40B4-BE49-F238E27FC236}">
                <a16:creationId xmlns:a16="http://schemas.microsoft.com/office/drawing/2014/main" id="{EAC6A3FC-F01D-8025-E69D-8DDAFD495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C1F6C6BE-AECD-F0BC-8B58-1ECE31794E01}"/>
              </a:ext>
            </a:extLst>
          </p:cNvPr>
          <p:cNvSpPr txBox="1"/>
          <p:nvPr/>
        </p:nvSpPr>
        <p:spPr>
          <a:xfrm>
            <a:off x="944139" y="1248061"/>
            <a:ext cx="10301111" cy="53860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sz="2800" dirty="0">
                <a:latin typeface="Calibri"/>
                <a:ea typeface="+mn-lt"/>
                <a:cs typeface="+mn-lt"/>
              </a:rPr>
              <a:t>Állományvédelmi szempontok a kölcsönzési kérelem beérkezésének határidejére vonatkozóan</a:t>
            </a:r>
            <a:endParaRPr lang="hu-HU" dirty="0"/>
          </a:p>
          <a:p>
            <a:pPr marL="800100" lvl="1" indent="-342900">
              <a:buFont typeface="Arial"/>
              <a:buChar char="•"/>
            </a:pPr>
            <a:r>
              <a:rPr lang="hu-HU" sz="2400" dirty="0">
                <a:latin typeface="Calibri"/>
                <a:ea typeface="+mn-lt"/>
                <a:cs typeface="+mn-lt"/>
              </a:rPr>
              <a:t>A tárgyak előzetes muzeológusi és restaurátori állapotfelmérése</a:t>
            </a:r>
          </a:p>
          <a:p>
            <a:pPr marL="1257300" lvl="2" indent="-342900">
              <a:buFont typeface="Arial"/>
              <a:buChar char="•"/>
            </a:pPr>
            <a:r>
              <a:rPr lang="hu-HU" sz="2000" dirty="0">
                <a:latin typeface="Calibri"/>
                <a:ea typeface="+mn-lt"/>
                <a:cs typeface="+mn-lt"/>
              </a:rPr>
              <a:t>Döntéshozatal a két szakvélemény alapján – kölcsönözhető, nem kölcsönözhető</a:t>
            </a:r>
          </a:p>
          <a:p>
            <a:pPr marL="800100" lvl="1" indent="-342900">
              <a:buFont typeface="Arial"/>
              <a:buChar char="•"/>
            </a:pPr>
            <a:r>
              <a:rPr lang="hu-HU" sz="2400" dirty="0">
                <a:latin typeface="Calibri"/>
                <a:ea typeface="+mn-lt"/>
                <a:cs typeface="+mn-lt"/>
              </a:rPr>
              <a:t>A restaurátori előkészítő feladatok (tisztítás, konzerválás, restaurálás) ütemezésének előkészítése, beillesztése a munkarendbe</a:t>
            </a:r>
          </a:p>
          <a:p>
            <a:pPr marL="742950" lvl="1" indent="-285750">
              <a:buFont typeface="Arial"/>
              <a:buChar char="•"/>
            </a:pPr>
            <a:r>
              <a:rPr lang="hu-HU" sz="2400" dirty="0">
                <a:latin typeface="Calibri"/>
                <a:ea typeface="+mn-lt"/>
                <a:cs typeface="+mn-lt"/>
              </a:rPr>
              <a:t>A kérelemmel kapcsolatos fotózási feladatok előkészítése</a:t>
            </a:r>
          </a:p>
          <a:p>
            <a:pPr marL="1257300" lvl="2" indent="-342900">
              <a:buFont typeface="Arial"/>
              <a:buChar char="•"/>
            </a:pPr>
            <a:r>
              <a:rPr lang="hu-HU" sz="2000" dirty="0">
                <a:latin typeface="Calibri"/>
                <a:ea typeface="+mn-lt"/>
                <a:cs typeface="+mn-lt"/>
              </a:rPr>
              <a:t>Szükséges-e restaurátori beavatkozás a fotózáshoz, illetve speciális installálási igény hozzá</a:t>
            </a:r>
          </a:p>
          <a:p>
            <a:pPr marL="800100" lvl="1" indent="-342900">
              <a:buFont typeface="Arial"/>
              <a:buChar char="•"/>
            </a:pPr>
            <a:r>
              <a:rPr lang="hu-HU" sz="2400" dirty="0">
                <a:latin typeface="Calibri"/>
                <a:ea typeface="+mn-lt"/>
                <a:cs typeface="+mn-lt"/>
              </a:rPr>
              <a:t>Az kölcsönző intézmény épületbiztonsági dokumentációjának (</a:t>
            </a:r>
            <a:r>
              <a:rPr lang="hu-HU" sz="2400" dirty="0" err="1">
                <a:latin typeface="Calibri"/>
                <a:ea typeface="+mn-lt"/>
                <a:cs typeface="+mn-lt"/>
              </a:rPr>
              <a:t>Facilities</a:t>
            </a:r>
            <a:r>
              <a:rPr lang="hu-HU" sz="2400" dirty="0">
                <a:latin typeface="Calibri"/>
                <a:ea typeface="+mn-lt"/>
                <a:cs typeface="+mn-lt"/>
              </a:rPr>
              <a:t> </a:t>
            </a:r>
            <a:r>
              <a:rPr lang="hu-HU" sz="2400" dirty="0" err="1">
                <a:latin typeface="Calibri"/>
                <a:ea typeface="+mn-lt"/>
                <a:cs typeface="+mn-lt"/>
              </a:rPr>
              <a:t>Report</a:t>
            </a:r>
            <a:r>
              <a:rPr lang="hu-HU" sz="2400" dirty="0">
                <a:latin typeface="Calibri"/>
                <a:ea typeface="+mn-lt"/>
                <a:cs typeface="+mn-lt"/>
              </a:rPr>
              <a:t>) értékelése</a:t>
            </a:r>
          </a:p>
          <a:p>
            <a:pPr marL="1200150" lvl="2" indent="-285750">
              <a:buFont typeface="Arial"/>
              <a:buChar char="•"/>
            </a:pPr>
            <a:r>
              <a:rPr lang="hu-HU" sz="2000" dirty="0">
                <a:latin typeface="Calibri"/>
                <a:ea typeface="+mn-lt"/>
                <a:cs typeface="+mn-lt"/>
              </a:rPr>
              <a:t>A felmerülő kérdések tisztázása</a:t>
            </a:r>
          </a:p>
          <a:p>
            <a:pPr marL="1200150" lvl="2" indent="-285750">
              <a:buFont typeface="Arial"/>
              <a:buChar char="•"/>
            </a:pPr>
            <a:r>
              <a:rPr lang="hu-HU" sz="2000" dirty="0">
                <a:latin typeface="Calibri"/>
                <a:ea typeface="+mn-lt"/>
                <a:cs typeface="+mn-lt"/>
              </a:rPr>
              <a:t>Amennyiben a vagyonvédelmi, tűzvédelmi, állományvédelmi feltételek közül valamelyik vagy akár több nem teljesül, a kölcsönzés vétózható</a:t>
            </a:r>
          </a:p>
          <a:p>
            <a:pPr marL="800100" lvl="1" indent="-342900">
              <a:buFont typeface="Arial"/>
              <a:buChar char="•"/>
            </a:pPr>
            <a:r>
              <a:rPr lang="hu-HU" sz="2400" dirty="0">
                <a:latin typeface="Calibri"/>
                <a:ea typeface="+mn-lt"/>
                <a:cs typeface="+mn-lt"/>
              </a:rPr>
              <a:t>A szállíthatóság és utazási csomagolás véleményezése</a:t>
            </a:r>
          </a:p>
        </p:txBody>
      </p:sp>
    </p:spTree>
    <p:extLst>
      <p:ext uri="{BB962C8B-B14F-4D97-AF65-F5344CB8AC3E}">
        <p14:creationId xmlns:p14="http://schemas.microsoft.com/office/powerpoint/2010/main" val="3646017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87ABFF5-4B1C-78ED-B4BD-DD432AA0A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763" y="941427"/>
            <a:ext cx="10515600" cy="544353"/>
          </a:xfrm>
        </p:spPr>
        <p:txBody>
          <a:bodyPr>
            <a:normAutofit/>
          </a:bodyPr>
          <a:lstStyle/>
          <a:p>
            <a:r>
              <a:rPr lang="hu-HU" sz="2800">
                <a:latin typeface="Calibri"/>
                <a:ea typeface="Calibri"/>
                <a:cs typeface="Calibri"/>
              </a:rPr>
              <a:t>A kölcsönzés folyamata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28F5E68-8D88-A439-0656-7577720A0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pic>
        <p:nvPicPr>
          <p:cNvPr id="3" name="Tartalom helye 2" descr="A képen szöveg, diagram, Tervrajz, Műszaki rajz látható&#10;&#10;Lehet, hogy az AI által létrehozott tartalom helytelen.">
            <a:extLst>
              <a:ext uri="{FF2B5EF4-FFF2-40B4-BE49-F238E27FC236}">
                <a16:creationId xmlns:a16="http://schemas.microsoft.com/office/drawing/2014/main" id="{860B9EBB-5D96-D926-EC1E-2F8342461F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7883" y="1551808"/>
            <a:ext cx="11116234" cy="3938469"/>
          </a:xfrm>
          <a:prstGeom prst="rect">
            <a:avLst/>
          </a:prstGeom>
        </p:spPr>
      </p:pic>
      <p:sp>
        <p:nvSpPr>
          <p:cNvPr id="6" name="Cím 5">
            <a:extLst>
              <a:ext uri="{FF2B5EF4-FFF2-40B4-BE49-F238E27FC236}">
                <a16:creationId xmlns:a16="http://schemas.microsoft.com/office/drawing/2014/main" id="{EBAA5EA8-3730-9590-2C80-E74D6DF8026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399104" cy="4300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01173D80-EE9C-F78C-9CA0-F88510C6BEAC}"/>
              </a:ext>
            </a:extLst>
          </p:cNvPr>
          <p:cNvSpPr txBox="1"/>
          <p:nvPr/>
        </p:nvSpPr>
        <p:spPr>
          <a:xfrm>
            <a:off x="535095" y="5601044"/>
            <a:ext cx="531094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>
                <a:latin typeface="Calibri"/>
                <a:ea typeface="Calibri"/>
                <a:cs typeface="Calibri"/>
              </a:rPr>
              <a:t>*Zöld színnel jelölve az állományvédelmi feladatok</a:t>
            </a:r>
          </a:p>
        </p:txBody>
      </p:sp>
    </p:spTree>
    <p:extLst>
      <p:ext uri="{BB962C8B-B14F-4D97-AF65-F5344CB8AC3E}">
        <p14:creationId xmlns:p14="http://schemas.microsoft.com/office/powerpoint/2010/main" val="37861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57A36-EECD-F153-6560-85537D9BA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F670A24-11B7-8BE3-3189-E76CFFE99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7809"/>
            <a:ext cx="10515600" cy="487017"/>
          </a:xfrm>
        </p:spPr>
        <p:txBody>
          <a:bodyPr>
            <a:noAutofit/>
          </a:bodyPr>
          <a:lstStyle/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1C9804-E752-EE4B-083D-22B74A74C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677"/>
            <a:ext cx="10515600" cy="47512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Kérelem része:</a:t>
            </a:r>
          </a:p>
          <a:p>
            <a:pPr marL="0" indent="0"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kölcsönzés indoka (pl. restaurálás miatt is lehet kölcsönözni)</a:t>
            </a:r>
          </a:p>
          <a:p>
            <a:pPr lvl="1"/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 kiállítás az indok, akkor legalább egy tervezett időtartam és rövid leírás</a:t>
            </a:r>
          </a:p>
          <a:p>
            <a:pPr lvl="1"/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kölcsönzés időtartama (szállítással együtt)</a:t>
            </a:r>
          </a:p>
          <a:p>
            <a:pPr lvl="1"/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kölcsönözni kívánt tárgyak azonosítása miatt leltáriszámmal ellátott lista (képnek örülünk)</a:t>
            </a:r>
          </a:p>
          <a:p>
            <a:pPr lvl="1"/>
            <a:r>
              <a:rPr lang="hu-HU" dirty="0">
                <a:latin typeface="Calibri"/>
                <a:ea typeface="Calibri"/>
                <a:cs typeface="Calibri"/>
              </a:rPr>
              <a:t>Elhelyezési dokumentáció (1997. XCL. Törvény - </a:t>
            </a:r>
            <a:r>
              <a:rPr lang="hu-HU" sz="2000" dirty="0">
                <a:latin typeface="Calibri"/>
                <a:ea typeface="Calibri"/>
                <a:cs typeface="Calibri"/>
              </a:rPr>
              <a:t>A muzeális intézményekről, a nyilvános könyvtári ellátásról és a közművelődésről </a:t>
            </a:r>
            <a:r>
              <a:rPr lang="hu-HU" dirty="0">
                <a:latin typeface="Calibri"/>
                <a:ea typeface="Calibri"/>
                <a:cs typeface="Calibri"/>
              </a:rPr>
              <a:t>- alapján a megnevezés)  / </a:t>
            </a:r>
            <a:r>
              <a:rPr lang="hu-HU" b="1" dirty="0">
                <a:latin typeface="Calibri"/>
                <a:ea typeface="Calibri"/>
                <a:cs typeface="Calibri"/>
              </a:rPr>
              <a:t>Épületbiztonsági dokumentáció </a:t>
            </a:r>
            <a:r>
              <a:rPr lang="hu-HU" dirty="0">
                <a:latin typeface="Calibri"/>
                <a:ea typeface="Calibri"/>
                <a:cs typeface="Calibri"/>
              </a:rPr>
              <a:t>/ </a:t>
            </a:r>
            <a:r>
              <a:rPr lang="hu-HU" dirty="0" err="1">
                <a:latin typeface="Calibri"/>
                <a:ea typeface="Calibri"/>
                <a:cs typeface="Calibri"/>
              </a:rPr>
              <a:t>Facilities</a:t>
            </a:r>
            <a:r>
              <a:rPr lang="hu-HU" dirty="0">
                <a:latin typeface="Calibri"/>
                <a:ea typeface="Calibri"/>
                <a:cs typeface="Calibri"/>
              </a:rPr>
              <a:t> </a:t>
            </a:r>
            <a:r>
              <a:rPr lang="hu-HU" dirty="0" err="1">
                <a:latin typeface="Calibri"/>
                <a:ea typeface="Calibri"/>
                <a:cs typeface="Calibri"/>
              </a:rPr>
              <a:t>Report</a:t>
            </a:r>
            <a:r>
              <a:rPr lang="hu-HU" dirty="0">
                <a:latin typeface="Calibri"/>
                <a:ea typeface="Calibri"/>
                <a:cs typeface="Calibri"/>
              </a:rPr>
              <a:t>, aminek van tűzvédelmi, vagyonvédelmi, és állományvédelmi része </a:t>
            </a:r>
          </a:p>
          <a:p>
            <a:pPr marL="457200" lvl="1" indent="0"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DA948085-885D-D96B-EBAA-6BC993168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</p:spTree>
    <p:extLst>
      <p:ext uri="{BB962C8B-B14F-4D97-AF65-F5344CB8AC3E}">
        <p14:creationId xmlns:p14="http://schemas.microsoft.com/office/powerpoint/2010/main" val="343046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F838A8F-D085-F046-7A3D-ED797742A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3444"/>
            <a:ext cx="10630860" cy="742857"/>
          </a:xfrm>
        </p:spPr>
        <p:txBody>
          <a:bodyPr>
            <a:noAutofit/>
          </a:bodyPr>
          <a:lstStyle/>
          <a:p>
            <a:r>
              <a:rPr lang="hu-HU" sz="2800" dirty="0">
                <a:latin typeface="Calibri"/>
                <a:ea typeface="Calibri"/>
                <a:cs typeface="Calibri"/>
              </a:rPr>
              <a:t>Az épületbiztonsági dokumentáció (</a:t>
            </a:r>
            <a:r>
              <a:rPr lang="hu-HU" sz="2800" dirty="0" err="1">
                <a:latin typeface="Calibri"/>
                <a:ea typeface="Calibri"/>
                <a:cs typeface="Calibri"/>
              </a:rPr>
              <a:t>Facilities</a:t>
            </a:r>
            <a:r>
              <a:rPr lang="hu-HU" sz="2800" dirty="0">
                <a:latin typeface="Calibri"/>
                <a:ea typeface="Calibri"/>
                <a:cs typeface="Calibri"/>
              </a:rPr>
              <a:t> </a:t>
            </a:r>
            <a:r>
              <a:rPr lang="hu-HU" sz="2800" dirty="0" err="1">
                <a:latin typeface="Calibri"/>
                <a:ea typeface="Calibri"/>
                <a:cs typeface="Calibri"/>
              </a:rPr>
              <a:t>Report</a:t>
            </a:r>
            <a:r>
              <a:rPr lang="hu-HU" sz="2800" dirty="0">
                <a:latin typeface="Calibri"/>
                <a:ea typeface="Calibri"/>
                <a:cs typeface="Calibri"/>
              </a:rPr>
              <a:t>) állományvédelmi részének értékelése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1B52EF0-83BB-BA2E-2B10-2AC39A238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sz="2400"/>
              <a:t>Nincs nemzetközileg elfogadott sablonja, csak „kötelező” tartalmi elemei</a:t>
            </a:r>
          </a:p>
          <a:p>
            <a:pPr lvl="1"/>
            <a:r>
              <a:rPr lang="hu-HU" sz="2000"/>
              <a:t>Természetesen itt is vannak kivételek – van olyan ország, ahol a dokumentációban nincs állományvédelmi rész</a:t>
            </a:r>
            <a:endParaRPr lang="hu-HU"/>
          </a:p>
          <a:p>
            <a:r>
              <a:rPr lang="hu-HU" sz="2400"/>
              <a:t>A belföldön használt épületbiztonsági dokumentációk állományvédelmi része tartalmi frissítésre szorulna</a:t>
            </a:r>
          </a:p>
          <a:p>
            <a:pPr lvl="1"/>
            <a:r>
              <a:rPr lang="hu-HU" sz="2000"/>
              <a:t>A jelenlegi klimatikus körülményeket taglaló rész nem elégséges, szükséges lenne a dokumentációhoz csatolni egy kölcsönzési időhöz kapcsolódó vagy éves mérési diagrammot (T, RH)</a:t>
            </a:r>
          </a:p>
          <a:p>
            <a:pPr lvl="1"/>
            <a:r>
              <a:rPr lang="hu-HU" sz="2000"/>
              <a:t>Amennyiben kiállítás a kölcsönzés célja, akkor a kiállítási installáció anyaghasználatára is ki kellene térni. Jelenleg ez ritkán valósul meg.</a:t>
            </a:r>
          </a:p>
          <a:p>
            <a:pPr lvl="1"/>
            <a:r>
              <a:rPr lang="hu-HU" sz="2000"/>
              <a:t>A mellékelt alaprajzoknak tartalmaznia kellene a gépészeti elemek pozícióját és a tervezett kiállítási elhelyezést - ezek az esetek többségében nem szerepelnek terveken</a:t>
            </a:r>
          </a:p>
          <a:p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7D49671-C334-7D3F-1667-6D8A26B39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26CF4651-1496-E399-5379-131E2FD0081C}"/>
              </a:ext>
            </a:extLst>
          </p:cNvPr>
          <p:cNvSpPr txBox="1">
            <a:spLocks/>
          </p:cNvSpPr>
          <p:nvPr/>
        </p:nvSpPr>
        <p:spPr>
          <a:xfrm>
            <a:off x="838200" y="357809"/>
            <a:ext cx="10515600" cy="4870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</p:spTree>
    <p:extLst>
      <p:ext uri="{BB962C8B-B14F-4D97-AF65-F5344CB8AC3E}">
        <p14:creationId xmlns:p14="http://schemas.microsoft.com/office/powerpoint/2010/main" val="328941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551209BE-DF2D-2A63-DD83-B4573EF85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5903"/>
            <a:ext cx="3410656" cy="495106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hu-HU" sz="2000"/>
              <a:t>Pár példa a vizsgált hazai és nemzetközi FR-ek klimatikus környezetet bemutató részéről</a:t>
            </a:r>
          </a:p>
          <a:p>
            <a:pPr lvl="1"/>
            <a:r>
              <a:rPr lang="hu-HU" sz="1600"/>
              <a:t>A négyből kettő nem ad releváns információt</a:t>
            </a:r>
          </a:p>
          <a:p>
            <a:pPr lvl="1"/>
            <a:r>
              <a:rPr lang="hu-HU" sz="1600"/>
              <a:t>Az egyik valószínűleg nem a valóságot mutatja</a:t>
            </a:r>
          </a:p>
          <a:p>
            <a:pPr lvl="1"/>
            <a:r>
              <a:rPr lang="hu-HU" sz="1600"/>
              <a:t>A negyedik majdnem jó</a:t>
            </a:r>
          </a:p>
          <a:p>
            <a:r>
              <a:rPr lang="hu-HU" sz="2000"/>
              <a:t>Egy mérési grafikon sokkal több releváns információt közölne egy állományvédelmi szakember számára</a:t>
            </a:r>
          </a:p>
          <a:p>
            <a:pPr lvl="1"/>
            <a:r>
              <a:rPr lang="hu-HU" sz="1600"/>
              <a:t>Ennek eléréséhez szükséges lenne minden műtárgykölcsönzésben érintett intézményben az adatrögzítésre alkalmas mérőkészülékek használatának bevezetése</a:t>
            </a:r>
          </a:p>
          <a:p>
            <a:pPr lvl="1"/>
            <a:endParaRPr lang="hu-HU" sz="1600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0F0E821-8736-D3EB-8677-57695BF53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  <p:pic>
        <p:nvPicPr>
          <p:cNvPr id="2" name="Kép 1" descr="A képen szöveg, képernyőkép, Betűtípus, szám látható&#10;&#10;Lehet, hogy az AI által létrehozott tartalom helytelen.">
            <a:extLst>
              <a:ext uri="{FF2B5EF4-FFF2-40B4-BE49-F238E27FC236}">
                <a16:creationId xmlns:a16="http://schemas.microsoft.com/office/drawing/2014/main" id="{511FF155-9552-1431-5944-A345D8167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9384" y="3024363"/>
            <a:ext cx="3673122" cy="3158772"/>
          </a:xfrm>
          <a:prstGeom prst="rect">
            <a:avLst/>
          </a:prstGeom>
        </p:spPr>
      </p:pic>
      <p:pic>
        <p:nvPicPr>
          <p:cNvPr id="5" name="Kép 4" descr="A képen szöveg, Betűtípus, képernyőkép, szám látható&#10;&#10;Lehet, hogy az AI által létrehozott tartalom helytelen.">
            <a:extLst>
              <a:ext uri="{FF2B5EF4-FFF2-40B4-BE49-F238E27FC236}">
                <a16:creationId xmlns:a16="http://schemas.microsoft.com/office/drawing/2014/main" id="{498C0DB1-08F7-538E-16E5-A902EE7AAD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2464" y="1117069"/>
            <a:ext cx="3745795" cy="1792464"/>
          </a:xfrm>
          <a:prstGeom prst="rect">
            <a:avLst/>
          </a:prstGeom>
        </p:spPr>
      </p:pic>
      <p:pic>
        <p:nvPicPr>
          <p:cNvPr id="6" name="Kép 5" descr="A képen szöveg, képernyőkép, Betűtípus, szám látható&#10;&#10;Lehet, hogy az AI által létrehozott tartalom helytelen.">
            <a:extLst>
              <a:ext uri="{FF2B5EF4-FFF2-40B4-BE49-F238E27FC236}">
                <a16:creationId xmlns:a16="http://schemas.microsoft.com/office/drawing/2014/main" id="{86A64648-F8AA-2352-26FA-4E84959CC2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2029" y="1106839"/>
            <a:ext cx="3667831" cy="1793876"/>
          </a:xfrm>
          <a:prstGeom prst="rect">
            <a:avLst/>
          </a:prstGeom>
        </p:spPr>
      </p:pic>
      <p:pic>
        <p:nvPicPr>
          <p:cNvPr id="7" name="Kép 6" descr="A képen szöveg, képernyőkép, Betűtípus, szám látható&#10;&#10;Lehet, hogy az AI által létrehozott tartalom helytelen.">
            <a:extLst>
              <a:ext uri="{FF2B5EF4-FFF2-40B4-BE49-F238E27FC236}">
                <a16:creationId xmlns:a16="http://schemas.microsoft.com/office/drawing/2014/main" id="{A99FB3BF-96E0-94D9-084C-967429B31B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9642" y="3021716"/>
            <a:ext cx="3751439" cy="2754842"/>
          </a:xfrm>
          <a:prstGeom prst="rect">
            <a:avLst/>
          </a:prstGeom>
        </p:spPr>
      </p:pic>
      <p:sp>
        <p:nvSpPr>
          <p:cNvPr id="9" name="Cím 1">
            <a:extLst>
              <a:ext uri="{FF2B5EF4-FFF2-40B4-BE49-F238E27FC236}">
                <a16:creationId xmlns:a16="http://schemas.microsoft.com/office/drawing/2014/main" id="{EB003D4D-954A-94E9-7AB6-D2BDBD8C5511}"/>
              </a:ext>
            </a:extLst>
          </p:cNvPr>
          <p:cNvSpPr txBox="1">
            <a:spLocks/>
          </p:cNvSpPr>
          <p:nvPr/>
        </p:nvSpPr>
        <p:spPr>
          <a:xfrm>
            <a:off x="838200" y="357809"/>
            <a:ext cx="10515600" cy="4870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</p:spTree>
    <p:extLst>
      <p:ext uri="{BB962C8B-B14F-4D97-AF65-F5344CB8AC3E}">
        <p14:creationId xmlns:p14="http://schemas.microsoft.com/office/powerpoint/2010/main" val="160642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82022-F7FC-3C44-F052-511B01C9D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243D018-8486-191D-6418-2F1A5C11B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5491"/>
            <a:ext cx="10515600" cy="544512"/>
          </a:xfrm>
        </p:spPr>
        <p:txBody>
          <a:bodyPr>
            <a:normAutofit/>
          </a:bodyPr>
          <a:lstStyle/>
          <a:p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Nyilvántartási és állományvédelmi feladatok a</a:t>
            </a:r>
            <a:b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6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műtárgykölcsönzés folyamatában – Néprajzi Múzeum</a:t>
            </a:r>
            <a:endParaRPr lang="hu-HU" sz="160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9CAA7F8-D71B-A53B-8080-3BC8182A6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677"/>
            <a:ext cx="10515600" cy="475128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hu-HU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Szabad út: </a:t>
            </a:r>
          </a:p>
          <a:p>
            <a:r>
              <a:rPr lang="hu-HU" sz="23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NM-ben</a:t>
            </a:r>
            <a:r>
              <a:rPr lang="hu-HU" sz="2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Nyilvántartási és Digitalizációs Főosztály kezeli</a:t>
            </a:r>
          </a:p>
          <a:p>
            <a:pPr lvl="1"/>
            <a:r>
              <a:rPr lang="hu-HU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Feladatok: </a:t>
            </a:r>
          </a:p>
          <a:p>
            <a:pPr lvl="2"/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Adategyeztetés a Kölcsönvevővel (kivel kötünk valójában szerződést?)</a:t>
            </a:r>
          </a:p>
          <a:p>
            <a:pPr lvl="2"/>
            <a:r>
              <a:rPr lang="hu-HU" sz="2400" dirty="0">
                <a:latin typeface="Calibri"/>
                <a:ea typeface="Calibri"/>
                <a:cs typeface="Calibri"/>
              </a:rPr>
              <a:t>Műtárgy </a:t>
            </a:r>
            <a:r>
              <a:rPr lang="hu-HU" sz="2400" b="1" dirty="0">
                <a:latin typeface="Calibri"/>
                <a:ea typeface="Calibri"/>
                <a:cs typeface="Calibri"/>
              </a:rPr>
              <a:t>szállítás</a:t>
            </a:r>
            <a:r>
              <a:rPr lang="hu-HU" sz="2400" dirty="0">
                <a:latin typeface="Calibri"/>
                <a:ea typeface="Calibri"/>
                <a:cs typeface="Calibri"/>
              </a:rPr>
              <a:t>ának módja, ideje, kíséret, avagy kurír szükségessége -  muzeológus, restaurátor</a:t>
            </a:r>
          </a:p>
          <a:p>
            <a:pPr lvl="2"/>
            <a:r>
              <a:rPr lang="hu-HU" sz="2400" dirty="0">
                <a:latin typeface="Calibri"/>
                <a:ea typeface="Calibri"/>
                <a:cs typeface="Calibri"/>
              </a:rPr>
              <a:t>Csomagolás – restaurátor, állományvédelmi szakember, műtárgyszállító cég</a:t>
            </a:r>
            <a:endParaRPr lang="hu-HU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Belső egyeztetés muzeológusokkal a műtárgy/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biztosítási érték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éről (mindenképp része a kölcsönzési szerződésnek)</a:t>
            </a:r>
          </a:p>
          <a:p>
            <a:pPr lvl="2"/>
            <a:r>
              <a:rPr lang="hu-HU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Külföldi és nem muzeális intézmény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esetében biztosítás/pénzügyi biztosíték, illetve kölcsönzési díj  – kérelem beadása a </a:t>
            </a:r>
            <a:r>
              <a:rPr lang="hu-HU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miniszteri engedélyhez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(kultúráért felelős miniszter adja ki, hivatalosan 30 napja van rá – jelenleg KIM)</a:t>
            </a:r>
          </a:p>
          <a:p>
            <a:pPr marL="914400" lvl="2" indent="0">
              <a:buNone/>
            </a:pPr>
            <a:endParaRPr lang="hu-HU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2" indent="0">
              <a:buNone/>
            </a:pPr>
            <a:endParaRPr lang="hu-HU" dirty="0"/>
          </a:p>
          <a:p>
            <a:pPr lvl="2"/>
            <a:endParaRPr lang="hu-HU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CD3902C-3B20-22C6-EE6F-9561C870A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/>
              <a:t>2025. október 28. | Útvesztő | A NÉPRAJZI MÚZEUM ÉS A MÚZEUMI ÁLLOMÁNYVÉDELEM SZAKMAI NAPJA</a:t>
            </a:r>
          </a:p>
        </p:txBody>
      </p:sp>
    </p:spTree>
    <p:extLst>
      <p:ext uri="{BB962C8B-B14F-4D97-AF65-F5344CB8AC3E}">
        <p14:creationId xmlns:p14="http://schemas.microsoft.com/office/powerpoint/2010/main" val="344459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theme1.xml><?xml version="1.0" encoding="utf-8"?>
<a:theme xmlns:a="http://schemas.openxmlformats.org/drawingml/2006/main" name="Office-téma">
  <a:themeElements>
    <a:clrScheme name="Lil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Egyszerű síkidomok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1617</Words>
  <Application>Microsoft Office PowerPoint</Application>
  <PresentationFormat>Szélesvásznú</PresentationFormat>
  <Paragraphs>173</Paragraphs>
  <Slides>16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Office-téma</vt:lpstr>
      <vt:lpstr>Nyilvántartási és állományvédelmi feladatok a műtárgykölcsönzés folyamatában</vt:lpstr>
      <vt:lpstr>Nyilvántartási és állományvédelmi feladatok a műtárgykölcsönzés folyamatában – Néprajzi Múzeum</vt:lpstr>
      <vt:lpstr>Nyilvántartási és állományvédelmi feladatok a műtárgykölcsönzés folyamatában – Néprajzi Múzeum</vt:lpstr>
      <vt:lpstr>Nyilvántartási és állományvédelmi feladatok a műtárgykölcsönzés folyamatában – Néprajzi Múzeum</vt:lpstr>
      <vt:lpstr>A kölcsönzés folyamata</vt:lpstr>
      <vt:lpstr>Nyilvántartási és állományvédelmi feladatok a műtárgykölcsönzés folyamatában – Néprajzi Múzeum</vt:lpstr>
      <vt:lpstr>Az épületbiztonsági dokumentáció (Facilities Report) állományvédelmi részének értékelése</vt:lpstr>
      <vt:lpstr>PowerPoint-bemutató</vt:lpstr>
      <vt:lpstr>Nyilvántartási és állományvédelmi feladatok a műtárgykölcsönzés folyamatában – Néprajzi Múzeum</vt:lpstr>
      <vt:lpstr>Nyilvántartási és állományvédelmi feladatok a műtárgykölcsönzés folyamatában – Néprajzi Múzeum</vt:lpstr>
      <vt:lpstr>A kölcsönzési szerződés elkészítéséhez szükséges állományvédelmi információk</vt:lpstr>
      <vt:lpstr>Az állapotfelmérési lapok minimálisan elvárt tartalma</vt:lpstr>
      <vt:lpstr>Nyilvántartási és állományvédelmi feladatok a műtárgykölcsönzés folyamatában – Néprajzi Múzeum</vt:lpstr>
      <vt:lpstr>Nyilvántartási és állományvédelmi feladatok a műtárgykölcsönzés folyamatában – Néprajzi Múzeum</vt:lpstr>
      <vt:lpstr>Nyilvántartási és állományvédelmi feladatok a műtárgykölcsönzés folyamatában – Néprajzi Múzeum</vt:lpstr>
      <vt:lpstr>Állományvédelmi feladatok beérkező kölcsönzések esetében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Nyilvántartási és állományvédelmi feladatok a műtárgykölcsönzés folyamatában</dc:title>
  <dc:creator>SZILÁGYI Zsuzsanna Krisztina</dc:creator>
  <cp:lastModifiedBy>OROSZ Péter</cp:lastModifiedBy>
  <cp:revision>33</cp:revision>
  <dcterms:created xsi:type="dcterms:W3CDTF">2025-10-24T11:34:44Z</dcterms:created>
  <dcterms:modified xsi:type="dcterms:W3CDTF">2025-10-30T08:33:38Z</dcterms:modified>
</cp:coreProperties>
</file>